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qJ1z3eFgDOiPFCoz0QZlFBrkW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1bca3759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61bca3759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Ben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1d0ecce3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61d0ecce3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Ben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1bca3759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61bca3759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Ben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1be4375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61be4375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Ben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1bca375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61bca375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Reue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1ecd761c9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261ecd761c9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Reuben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1ecd761c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61ecd761c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Jack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Jack</a:t>
            </a:r>
            <a:endParaRPr dirty="0"/>
          </a:p>
        </p:txBody>
      </p:sp>
      <p:sp>
        <p:nvSpPr>
          <p:cNvPr id="291" name="Google Shape;2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Ian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1d0ecce3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261d0ecce3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Ian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David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1d0ecce3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261d0ecce3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David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1be4375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261be4375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David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George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1ecd761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61ecd761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George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Jack</a:t>
            </a:r>
            <a:endParaRPr dirty="0"/>
          </a:p>
        </p:txBody>
      </p:sp>
      <p:sp>
        <p:nvSpPr>
          <p:cNvPr id="216" name="Google Shape;2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>
            <a:alphaModFix amt="44000"/>
          </a:blip>
          <a:tile tx="0" ty="0" sx="100000" sy="100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Century Gothic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vetheump.com/Payrolls.ht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lb.com/standings" TargetMode="External"/><Relationship Id="rId5" Type="http://schemas.openxmlformats.org/officeDocument/2006/relationships/hyperlink" Target="https://www.baseball-reference.com/teams/ANA/index.shtml" TargetMode="External"/><Relationship Id="rId4" Type="http://schemas.openxmlformats.org/officeDocument/2006/relationships/hyperlink" Target="https://www.spotrac.com/mlb/payrol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1bca37593_0_103"/>
          <p:cNvSpPr txBox="1">
            <a:spLocks noGrp="1"/>
          </p:cNvSpPr>
          <p:nvPr>
            <p:ph type="subTitle" idx="1"/>
          </p:nvPr>
        </p:nvSpPr>
        <p:spPr>
          <a:xfrm>
            <a:off x="2418735" y="298399"/>
            <a:ext cx="7610168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200" b="1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Jack Arbuckle, Ben Scartz, David Sobek, Reuben Dayal, Ian Pezzella,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200" b="1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and George Cole </a:t>
            </a:r>
            <a:endParaRPr sz="3200" b="1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133" name="Google Shape;133;g261bca37593_0_103"/>
          <p:cNvSpPr txBox="1"/>
          <p:nvPr/>
        </p:nvSpPr>
        <p:spPr>
          <a:xfrm>
            <a:off x="3470786" y="5279923"/>
            <a:ext cx="550606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Playoff Bound?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/>
        </p:nvSpPr>
        <p:spPr>
          <a:xfrm>
            <a:off x="432620" y="5026007"/>
            <a:ext cx="7796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Pitching</a:t>
            </a:r>
            <a:r>
              <a:rPr lang="en-US" sz="7200" b="1" i="0" u="none" strike="noStrike" cap="none" dirty="0">
                <a:solidFill>
                  <a:srgbClr val="00113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7200" b="0" i="0" u="none" strike="noStrike" cap="none" dirty="0">
              <a:solidFill>
                <a:srgbClr val="0011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4" descr="Los Angeles Angels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6514" y="244562"/>
            <a:ext cx="2239316" cy="29931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3000" sy="103000" algn="ctr" rotWithShape="0">
              <a:srgbClr val="DE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261d0ecce39_0_16"/>
          <p:cNvPicPr preferRelativeResize="0"/>
          <p:nvPr/>
        </p:nvPicPr>
        <p:blipFill rotWithShape="1">
          <a:blip r:embed="rId3">
            <a:alphaModFix/>
          </a:blip>
          <a:srcRect t="5158"/>
          <a:stretch/>
        </p:blipFill>
        <p:spPr>
          <a:xfrm>
            <a:off x="205950" y="1066400"/>
            <a:ext cx="8559775" cy="5333425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" name="Google Shape;235;g261d0ecce39_0_16"/>
          <p:cNvSpPr txBox="1"/>
          <p:nvPr/>
        </p:nvSpPr>
        <p:spPr>
          <a:xfrm>
            <a:off x="103714" y="151789"/>
            <a:ext cx="1019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There is a </a:t>
            </a:r>
            <a:r>
              <a:rPr lang="en-US" sz="2700" b="1" dirty="0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strong correlation between Team ERA and win total</a:t>
            </a:r>
            <a:endParaRPr sz="3200" b="1" i="0" u="none" strike="noStrike" cap="none" dirty="0">
              <a:solidFill>
                <a:srgbClr val="CC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6" name="Google Shape;236;g261d0ecce39_0_16" descr="Shohei Ohtani Found A New Way To Shine As A Two-Way All Star |  FiveThirtyEight"/>
          <p:cNvPicPr preferRelativeResize="0"/>
          <p:nvPr/>
        </p:nvPicPr>
        <p:blipFill rotWithShape="1">
          <a:blip r:embed="rId4">
            <a:alphaModFix/>
          </a:blip>
          <a:srcRect l="10264" t="682" r="932" b="1"/>
          <a:stretch/>
        </p:blipFill>
        <p:spPr>
          <a:xfrm>
            <a:off x="8970613" y="1681599"/>
            <a:ext cx="2984899" cy="2497374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7" name="Google Shape;237;g261d0ecce39_0_16"/>
          <p:cNvSpPr txBox="1"/>
          <p:nvPr/>
        </p:nvSpPr>
        <p:spPr>
          <a:xfrm>
            <a:off x="8804101" y="4362411"/>
            <a:ext cx="331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8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Shohei Ohtani </a:t>
            </a:r>
            <a:endParaRPr sz="1800" b="0" i="0" u="none" strike="noStrike" cap="none">
              <a:solidFill>
                <a:srgbClr val="DE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8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P/DH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8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ERA: 2.33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8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US" sz="1800" b="0" i="0" u="none" strike="noStrike" cap="none" baseline="3000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 sz="18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Team</a:t>
            </a:r>
            <a:endParaRPr/>
          </a:p>
        </p:txBody>
      </p:sp>
      <p:pic>
        <p:nvPicPr>
          <p:cNvPr id="238" name="Google Shape;238;g261d0ecce39_0_16" descr="A red circle with white text and a black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61d0ecce39_0_16" descr="A close up of a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269"/>
          <a:stretch/>
        </p:blipFill>
        <p:spPr>
          <a:xfrm>
            <a:off x="9282223" y="5746177"/>
            <a:ext cx="2361675" cy="802675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61bca37593_0_15"/>
          <p:cNvPicPr preferRelativeResize="0"/>
          <p:nvPr/>
        </p:nvPicPr>
        <p:blipFill rotWithShape="1">
          <a:blip r:embed="rId3">
            <a:alphaModFix/>
          </a:blip>
          <a:srcRect l="18713" t="23997" r="11144" b="11941"/>
          <a:stretch/>
        </p:blipFill>
        <p:spPr>
          <a:xfrm>
            <a:off x="170000" y="1013225"/>
            <a:ext cx="8561261" cy="4052049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g261bca37593_0_15"/>
          <p:cNvSpPr txBox="1"/>
          <p:nvPr/>
        </p:nvSpPr>
        <p:spPr>
          <a:xfrm>
            <a:off x="170001" y="176900"/>
            <a:ext cx="10199700" cy="16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There is a </a:t>
            </a:r>
            <a:r>
              <a:rPr lang="en-US" sz="27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strong relationship between Team ERA and Playoffs</a:t>
            </a:r>
            <a:endParaRPr sz="3200" b="1">
              <a:solidFill>
                <a:srgbClr val="DE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6" name="Google Shape;246;g261bca37593_0_15"/>
          <p:cNvSpPr txBox="1"/>
          <p:nvPr/>
        </p:nvSpPr>
        <p:spPr>
          <a:xfrm>
            <a:off x="6657925" y="1810688"/>
            <a:ext cx="2861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endParaRPr sz="2800" b="1" i="0" u="sng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61bca37593_0_15"/>
          <p:cNvSpPr txBox="1"/>
          <p:nvPr/>
        </p:nvSpPr>
        <p:spPr>
          <a:xfrm>
            <a:off x="562375" y="3535775"/>
            <a:ext cx="33714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endParaRPr sz="2800" b="1" i="0" u="sng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61bca37593_0_15"/>
          <p:cNvSpPr txBox="1"/>
          <p:nvPr/>
        </p:nvSpPr>
        <p:spPr>
          <a:xfrm>
            <a:off x="383225" y="5264200"/>
            <a:ext cx="7550700" cy="1200600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❖"/>
            </a:pPr>
            <a:r>
              <a:rPr lang="en-US" sz="24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Angels </a:t>
            </a:r>
            <a:r>
              <a:rPr lang="en-US" sz="24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team ERA is comparable with other playoff caliber teams</a:t>
            </a:r>
            <a:endParaRPr sz="2400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Noto Sans Symbols"/>
              <a:buChar char="➢"/>
            </a:pPr>
            <a:r>
              <a:rPr lang="en-US" sz="24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r>
              <a:rPr lang="en-US" sz="24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o why are they struggling?</a:t>
            </a:r>
            <a:endParaRPr sz="2400" b="0" i="0" u="none" strike="noStrike" cap="none">
              <a:solidFill>
                <a:srgbClr val="0011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9" name="Google Shape;249;g261bca37593_0_15" descr="A red circle with white text and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61bca37593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4024" y="1677541"/>
            <a:ext cx="3214249" cy="185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61bca37593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4036" y="3936579"/>
            <a:ext cx="3155937" cy="219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1be437568_1_0"/>
          <p:cNvSpPr txBox="1"/>
          <p:nvPr/>
        </p:nvSpPr>
        <p:spPr>
          <a:xfrm>
            <a:off x="303600" y="252275"/>
            <a:ext cx="9853123" cy="976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None/>
            </a:pPr>
            <a:r>
              <a:rPr lang="en-US" sz="2800" b="1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Starting Pitching -&gt; Playoff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Quality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dirty="0">
              <a:solidFill>
                <a:srgbClr val="C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None/>
            </a:pPr>
            <a:r>
              <a:rPr lang="en-US" sz="2800" b="1" i="1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BUT 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Relief Pitching -&gt; No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 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Playoff </a:t>
            </a:r>
            <a:r>
              <a:rPr lang="en-US" sz="28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Quality</a:t>
            </a:r>
            <a:endParaRPr dirty="0">
              <a:solidFill>
                <a:srgbClr val="C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None/>
            </a:pPr>
            <a:endParaRPr sz="2200" b="1" i="0" u="none" strike="noStrike" cap="none" dirty="0">
              <a:solidFill>
                <a:srgbClr val="DE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7" name="Google Shape;257;g261be437568_1_0" descr="A screenshot of a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984"/>
          <a:stretch/>
        </p:blipFill>
        <p:spPr>
          <a:xfrm>
            <a:off x="303600" y="1360200"/>
            <a:ext cx="8530350" cy="4592474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8" name="Google Shape;258;g261be437568_1_0"/>
          <p:cNvSpPr txBox="1"/>
          <p:nvPr/>
        </p:nvSpPr>
        <p:spPr>
          <a:xfrm>
            <a:off x="8947355" y="1635690"/>
            <a:ext cx="3140919" cy="3170058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b="1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Starting pitcher’s ERA is slightly above playoff teams</a:t>
            </a:r>
            <a:endParaRPr sz="2000" b="0" i="0" u="none" strike="noStrike" cap="none" dirty="0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Reliever</a:t>
            </a:r>
            <a:r>
              <a:rPr lang="en-US" sz="20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 ERA of over 4.0</a:t>
            </a:r>
            <a:endParaRPr dirty="0"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Bottom quarter of the league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Starters are giving the Angels a chance to win but the bullpen is blowing leads  </a:t>
            </a:r>
            <a:r>
              <a:rPr lang="en-US" sz="14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261be437568_1_0" descr="A red circle with white text and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61be437568_1_0"/>
          <p:cNvSpPr txBox="1"/>
          <p:nvPr/>
        </p:nvSpPr>
        <p:spPr>
          <a:xfrm>
            <a:off x="6599900" y="1479975"/>
            <a:ext cx="66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SP</a:t>
            </a:r>
            <a:endParaRPr sz="20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g261be437568_1_0"/>
          <p:cNvSpPr txBox="1"/>
          <p:nvPr/>
        </p:nvSpPr>
        <p:spPr>
          <a:xfrm>
            <a:off x="2472250" y="1479975"/>
            <a:ext cx="54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RP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844FB5C-044A-16CB-F939-7633D6B17EF4}"/>
              </a:ext>
            </a:extLst>
          </p:cNvPr>
          <p:cNvCxnSpPr/>
          <p:nvPr/>
        </p:nvCxnSpPr>
        <p:spPr>
          <a:xfrm>
            <a:off x="4758813" y="1360200"/>
            <a:ext cx="0" cy="459247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1bca37593_0_5"/>
          <p:cNvSpPr txBox="1"/>
          <p:nvPr/>
        </p:nvSpPr>
        <p:spPr>
          <a:xfrm>
            <a:off x="401417" y="198930"/>
            <a:ext cx="9411176" cy="16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Proxima Nova"/>
              <a:buNone/>
            </a:pPr>
            <a:r>
              <a:rPr lang="en-US" sz="2800" b="0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The Angels need to reevaluate their relief pitchers</a:t>
            </a:r>
            <a:endParaRPr dirty="0">
              <a:solidFill>
                <a:srgbClr val="C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Proxima Nova"/>
              <a:buNone/>
            </a:pPr>
            <a:r>
              <a:rPr lang="en-US" sz="2800" b="0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Mike Mayers</a:t>
            </a:r>
            <a:r>
              <a:rPr lang="en-US" sz="2800" b="0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Jimmy Herget</a:t>
            </a:r>
            <a:endParaRPr sz="3600" b="1" i="0" u="none" strike="noStrike" cap="none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67" name="Google Shape;267;g261bca37593_0_5" descr="A graph with blue and red ba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14" y="1277032"/>
            <a:ext cx="7392894" cy="4425678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" name="Google Shape;268;g261bca37593_0_5"/>
          <p:cNvSpPr txBox="1"/>
          <p:nvPr/>
        </p:nvSpPr>
        <p:spPr>
          <a:xfrm>
            <a:off x="3526150" y="2681150"/>
            <a:ext cx="2766495" cy="5541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Relief Pitchers with more </a:t>
            </a:r>
            <a:r>
              <a:rPr lang="en-US" sz="1500" i="1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than</a:t>
            </a:r>
            <a:r>
              <a:rPr lang="en-US" sz="1500" b="0" i="1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 20 Innings Pitched</a:t>
            </a:r>
            <a:endParaRPr sz="1300" i="1" dirty="0"/>
          </a:p>
        </p:txBody>
      </p:sp>
      <p:pic>
        <p:nvPicPr>
          <p:cNvPr id="269" name="Google Shape;269;g261bca37593_0_5" descr="Angels' Mike Mayers surprised by DFA, tries to rekindle career as starter  in Triple A - The Athletic"/>
          <p:cNvPicPr preferRelativeResize="0"/>
          <p:nvPr/>
        </p:nvPicPr>
        <p:blipFill rotWithShape="1">
          <a:blip r:embed="rId4">
            <a:alphaModFix/>
          </a:blip>
          <a:srcRect l="18555" t="4558" r="24479" b="2007"/>
          <a:stretch/>
        </p:blipFill>
        <p:spPr>
          <a:xfrm>
            <a:off x="7794311" y="1574156"/>
            <a:ext cx="3503912" cy="3831429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0" name="Google Shape;270;g261bca37593_0_5"/>
          <p:cNvSpPr txBox="1"/>
          <p:nvPr/>
        </p:nvSpPr>
        <p:spPr>
          <a:xfrm>
            <a:off x="103714" y="5868160"/>
            <a:ext cx="10943304" cy="6462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18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Mike Mayers and Jimmy Herget have </a:t>
            </a:r>
            <a:r>
              <a:rPr lang="en-US" sz="18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each pitched a substantial number of innings with poor results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18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Both have ERAs 3 points higher than all other relief pitchers with more than 20 innings</a:t>
            </a:r>
            <a:endParaRPr sz="1800" dirty="0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271" name="Google Shape;271;g261bca37593_0_5" descr="A red circle with white text and a black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1ecd761c9_2_5"/>
          <p:cNvSpPr txBox="1">
            <a:spLocks noGrp="1"/>
          </p:cNvSpPr>
          <p:nvPr>
            <p:ph type="title"/>
          </p:nvPr>
        </p:nvSpPr>
        <p:spPr>
          <a:xfrm>
            <a:off x="329856" y="142245"/>
            <a:ext cx="9345086" cy="89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11111"/>
              <a:buFont typeface="Calibri"/>
              <a:buNone/>
            </a:pPr>
            <a:r>
              <a:rPr lang="en-US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What style of pitchers should they target?</a:t>
            </a:r>
            <a:br>
              <a:rPr lang="en-US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27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Higher strikeouts lead to regular season success </a:t>
            </a:r>
            <a:endParaRPr sz="2400" b="1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7" name="Google Shape;277;g261ecd761c9_2_5"/>
          <p:cNvPicPr preferRelativeResize="0"/>
          <p:nvPr/>
        </p:nvPicPr>
        <p:blipFill rotWithShape="1">
          <a:blip r:embed="rId3">
            <a:alphaModFix/>
          </a:blip>
          <a:srcRect t="11621"/>
          <a:stretch/>
        </p:blipFill>
        <p:spPr>
          <a:xfrm>
            <a:off x="329856" y="1064294"/>
            <a:ext cx="7885472" cy="4541811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g261ecd761c9_2_5"/>
          <p:cNvSpPr txBox="1"/>
          <p:nvPr/>
        </p:nvSpPr>
        <p:spPr>
          <a:xfrm>
            <a:off x="8350700" y="1595950"/>
            <a:ext cx="3425400" cy="2123618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mbria Math"/>
              <a:buChar char="❖"/>
            </a:pPr>
            <a:r>
              <a:rPr lang="en-US" sz="2200" dirty="0">
                <a:latin typeface="Cambria Math"/>
                <a:ea typeface="Cambria Math"/>
                <a:cs typeface="Cambria Math"/>
                <a:sym typeface="Cambria Math"/>
              </a:rPr>
              <a:t>Angels are 16th in the league in strikeouts (1383)</a:t>
            </a:r>
            <a:endParaRPr sz="2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mbria Math"/>
              <a:buChar char="❖"/>
            </a:pPr>
            <a:r>
              <a:rPr lang="en-US" sz="2200" dirty="0">
                <a:latin typeface="Cambria Math"/>
                <a:ea typeface="Cambria Math"/>
                <a:cs typeface="Cambria Math"/>
                <a:sym typeface="Cambria Math"/>
              </a:rPr>
              <a:t>Strikeouts have a weaker correlation than ERA</a:t>
            </a:r>
          </a:p>
        </p:txBody>
      </p:sp>
      <p:pic>
        <p:nvPicPr>
          <p:cNvPr id="279" name="Google Shape;279;g261ecd761c9_2_5" descr="A red circle with white text and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he Cardinals are in trouble with Miles Mikolas not ready for Opening Day">
            <a:extLst>
              <a:ext uri="{FF2B5EF4-FFF2-40B4-BE49-F238E27FC236}">
                <a16:creationId xmlns:a16="http://schemas.microsoft.com/office/drawing/2014/main" id="{672B4083-B8A5-40CE-1492-87438DA80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2" r="22043"/>
          <a:stretch/>
        </p:blipFill>
        <p:spPr bwMode="auto">
          <a:xfrm>
            <a:off x="8585865" y="3853032"/>
            <a:ext cx="2955069" cy="2862723"/>
          </a:xfrm>
          <a:prstGeom prst="rect">
            <a:avLst/>
          </a:prstGeom>
          <a:noFill/>
          <a:ln>
            <a:solidFill>
              <a:srgbClr val="CC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1ecd761c9_2_0"/>
          <p:cNvSpPr txBox="1">
            <a:spLocks noGrp="1"/>
          </p:cNvSpPr>
          <p:nvPr>
            <p:ph type="title"/>
          </p:nvPr>
        </p:nvSpPr>
        <p:spPr>
          <a:xfrm>
            <a:off x="150975" y="96497"/>
            <a:ext cx="87240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Century Gothic"/>
              <a:buNone/>
            </a:pPr>
            <a:r>
              <a:rPr lang="en-US" sz="3000" b="1" dirty="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Quality Starts -&gt; Playoffs  </a:t>
            </a:r>
            <a:endParaRPr sz="3000" b="1" dirty="0">
              <a:solidFill>
                <a:srgbClr val="C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5" name="Google Shape;285;g261ecd761c9_2_0"/>
          <p:cNvSpPr txBox="1"/>
          <p:nvPr/>
        </p:nvSpPr>
        <p:spPr>
          <a:xfrm>
            <a:off x="8806148" y="4276124"/>
            <a:ext cx="3298800" cy="2246729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19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113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roxima Nova"/>
                <a:sym typeface="Proxima Nova"/>
              </a:rPr>
              <a:t>Angels starting pitching ERA is strong, but they are not pitching deep into games</a:t>
            </a: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19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113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roxima Nova"/>
                <a:sym typeface="Proxima Nova"/>
              </a:rPr>
              <a:t>Quality Starts</a:t>
            </a:r>
            <a:endParaRPr sz="2000" dirty="0">
              <a:solidFill>
                <a:srgbClr val="001132"/>
              </a:solidFill>
              <a:latin typeface="Cambria Math" panose="02040503050406030204" pitchFamily="18" charset="0"/>
              <a:ea typeface="Cambria Math" panose="02040503050406030204" pitchFamily="18" charset="0"/>
              <a:cs typeface="Proxima Nova"/>
              <a:sym typeface="Proxima Nova"/>
            </a:endParaRPr>
          </a:p>
          <a:p>
            <a:pPr marL="914400" lvl="1" indent="-349250">
              <a:buClr>
                <a:srgbClr val="001132"/>
              </a:buClr>
              <a:buSzPts val="1900"/>
              <a:buFont typeface="Proxima Nova"/>
              <a:buChar char="➢"/>
            </a:pPr>
            <a:r>
              <a:rPr lang="en-US" sz="2000" dirty="0">
                <a:solidFill>
                  <a:srgbClr val="00113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roxima Nova"/>
                <a:sym typeface="Proxima Nova"/>
              </a:rPr>
              <a:t>Require 6+ Innings and 3 ER or less</a:t>
            </a:r>
          </a:p>
        </p:txBody>
      </p:sp>
      <p:pic>
        <p:nvPicPr>
          <p:cNvPr id="286" name="Google Shape;286;g261ecd761c9_2_0" descr="A graph of a number of bar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14" y="937397"/>
            <a:ext cx="8625322" cy="4983206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7" name="Google Shape;287;g261ecd761c9_2_0" descr="A red circle with white text and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61ecd761c9_2_0"/>
          <p:cNvPicPr preferRelativeResize="0"/>
          <p:nvPr/>
        </p:nvPicPr>
        <p:blipFill rotWithShape="1">
          <a:blip r:embed="rId5">
            <a:alphaModFix/>
          </a:blip>
          <a:srcRect r="27272"/>
          <a:stretch/>
        </p:blipFill>
        <p:spPr>
          <a:xfrm>
            <a:off x="8998411" y="1542301"/>
            <a:ext cx="2914275" cy="2671500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>
            <a:spLocks noGrp="1"/>
          </p:cNvSpPr>
          <p:nvPr>
            <p:ph type="title"/>
          </p:nvPr>
        </p:nvSpPr>
        <p:spPr>
          <a:xfrm>
            <a:off x="348000" y="263910"/>
            <a:ext cx="6050014" cy="82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b="1" dirty="0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Recommendations for Pitching</a:t>
            </a:r>
            <a:endParaRPr dirty="0"/>
          </a:p>
        </p:txBody>
      </p:sp>
      <p:pic>
        <p:nvPicPr>
          <p:cNvPr id="294" name="Google Shape;294;p25" descr="A red and white logo&#10;&#10;Description automatically generated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8790038" y="38347"/>
            <a:ext cx="3401961" cy="164923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95" name="Google Shape;295;p25" descr="No photo description available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00" y="2762966"/>
            <a:ext cx="4400981" cy="3722976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6" name="Google Shape;296;p25"/>
          <p:cNvSpPr txBox="1"/>
          <p:nvPr/>
        </p:nvSpPr>
        <p:spPr>
          <a:xfrm>
            <a:off x="348000" y="1089820"/>
            <a:ext cx="8035500" cy="1569620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800"/>
              <a:buFont typeface="Cambria Math"/>
              <a:buChar char="❖"/>
            </a:pPr>
            <a:r>
              <a:rPr lang="en-US" sz="24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</a:t>
            </a:r>
            <a:r>
              <a:rPr lang="en-US" sz="24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llocate more payroll to acquire another top Starting Pitcher</a:t>
            </a:r>
            <a:endParaRPr lang="en-US" sz="2400" dirty="0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800"/>
              <a:buFont typeface="Cambria Math"/>
              <a:buChar char="❖"/>
            </a:pPr>
            <a:r>
              <a:rPr lang="en-US" sz="2400" dirty="0">
                <a:solidFill>
                  <a:srgbClr val="001132"/>
                </a:solidFill>
                <a:latin typeface="Cambria Math"/>
                <a:ea typeface="Cambria Math"/>
                <a:sym typeface="Cambria Math"/>
              </a:rPr>
              <a:t>Allow starters to pitch deeper into games</a:t>
            </a:r>
            <a:endParaRPr sz="2400" dirty="0"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800"/>
              <a:buFont typeface="Cambria Math"/>
              <a:buChar char="❖"/>
            </a:pPr>
            <a:r>
              <a:rPr lang="en-US" sz="24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Acquire strikeout heavy Relief Pitcher</a:t>
            </a:r>
            <a:endParaRPr sz="2400" dirty="0"/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144" y="2762966"/>
            <a:ext cx="5956762" cy="3722976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/>
        </p:nvSpPr>
        <p:spPr>
          <a:xfrm>
            <a:off x="699348" y="1135033"/>
            <a:ext cx="10348500" cy="249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None/>
            </a:pPr>
            <a:r>
              <a:rPr lang="en-US" sz="2900" b="0" i="0" u="sng" strike="noStrike" cap="none" dirty="0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https://www.stevetheump.com/Payrolls.htm</a:t>
            </a:r>
            <a:endParaRPr sz="2900" b="0" i="0" u="none" strike="noStrike" cap="none" dirty="0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None/>
            </a:pPr>
            <a:r>
              <a:rPr lang="en-US" sz="2900" b="0" i="0" u="sng" strike="noStrike" cap="none" dirty="0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https://www.spotrac.com/mlb/payroll/</a:t>
            </a:r>
            <a:endParaRPr sz="2900" b="0" i="0" u="none" strike="noStrike" cap="none" dirty="0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None/>
            </a:pPr>
            <a:r>
              <a:rPr lang="en-US" sz="2900" b="0" i="0" u="sng" strike="noStrike" cap="none" dirty="0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https://www.baseball-reference.com/teams/ANA/index.shtml</a:t>
            </a:r>
            <a:endParaRPr sz="2900" b="0" i="0" u="none" strike="noStrike" cap="none" dirty="0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None/>
            </a:pPr>
            <a:r>
              <a:rPr lang="en-US" sz="2900" b="0" i="0" u="none" strike="noStrike" cap="none" dirty="0">
                <a:solidFill>
                  <a:srgbClr val="002060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https://www.mlb.com/standings</a:t>
            </a:r>
            <a:endParaRPr lang="en-US" sz="2900" b="0" i="0" u="none" strike="noStrike" cap="none" dirty="0">
              <a:solidFill>
                <a:srgbClr val="00206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None/>
            </a:pPr>
            <a:endParaRPr lang="en-US" sz="2900" dirty="0">
              <a:solidFill>
                <a:srgbClr val="0011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None/>
            </a:pPr>
            <a:endParaRPr sz="2900" b="0" i="0" u="none" strike="noStrike" cap="none" dirty="0">
              <a:solidFill>
                <a:srgbClr val="0011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None/>
            </a:pPr>
            <a:endParaRPr sz="2900" b="0" i="0" u="none" strike="noStrike" cap="none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None/>
            </a:pPr>
            <a:endParaRPr sz="2900" b="0" i="0" u="none" strike="noStrike" cap="none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699348" y="441029"/>
            <a:ext cx="6096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References 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6" descr="A red circle with white text and a black backgroun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415650" y="465550"/>
            <a:ext cx="75243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b="1" dirty="0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What’s going on with the Angels? </a:t>
            </a:r>
            <a:endParaRPr b="1" dirty="0">
              <a:solidFill>
                <a:srgbClr val="DE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424000" y="1713998"/>
            <a:ext cx="4616700" cy="355609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Missed playoffs last 9 seasons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Losing Record in all seasons since 2015 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Top Ten in Payroll for the last 5 seasons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Noto Sans Symbols"/>
              <a:buChar char="❖"/>
            </a:pPr>
            <a:r>
              <a:rPr lang="en-US" sz="24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Roster includes:</a:t>
            </a:r>
            <a:endParaRPr dirty="0"/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	3-Time MVP Mike Trout </a:t>
            </a:r>
            <a:endParaRPr dirty="0"/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	2-time MVP Shohei Ohtani</a:t>
            </a:r>
            <a:endParaRPr sz="2400" dirty="0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40" name="Google Shape;140;p20" descr="A red circle with white text and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4377" y="54802"/>
            <a:ext cx="1840629" cy="184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 descr="Will Arte Moreno's possible Angels sale remedy bad decisions? - Los Angeles  Times"/>
          <p:cNvPicPr preferRelativeResize="0"/>
          <p:nvPr/>
        </p:nvPicPr>
        <p:blipFill rotWithShape="1">
          <a:blip r:embed="rId4">
            <a:alphaModFix/>
          </a:blip>
          <a:srcRect l="9582" t="3441" r="8243"/>
          <a:stretch/>
        </p:blipFill>
        <p:spPr>
          <a:xfrm>
            <a:off x="8142643" y="2462953"/>
            <a:ext cx="3898953" cy="30534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2" name="Google Shape;142;p20" descr="Angels' franchise-record losing streak might have ended, but the losing  hasn't stopped - The Athletic"/>
          <p:cNvPicPr preferRelativeResize="0"/>
          <p:nvPr/>
        </p:nvPicPr>
        <p:blipFill rotWithShape="1">
          <a:blip r:embed="rId5">
            <a:alphaModFix/>
          </a:blip>
          <a:srcRect l="35859" t="12329" r="29058" b="5940"/>
          <a:stretch/>
        </p:blipFill>
        <p:spPr>
          <a:xfrm>
            <a:off x="5243449" y="1714006"/>
            <a:ext cx="2696461" cy="418846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1d0ecce39_0_127"/>
          <p:cNvSpPr txBox="1">
            <a:spLocks noGrp="1"/>
          </p:cNvSpPr>
          <p:nvPr>
            <p:ph type="title"/>
          </p:nvPr>
        </p:nvSpPr>
        <p:spPr>
          <a:xfrm>
            <a:off x="531575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61d0ecce39_0_127"/>
          <p:cNvSpPr txBox="1">
            <a:spLocks noGrp="1"/>
          </p:cNvSpPr>
          <p:nvPr>
            <p:ph type="body" idx="1"/>
          </p:nvPr>
        </p:nvSpPr>
        <p:spPr>
          <a:xfrm>
            <a:off x="415650" y="1854897"/>
            <a:ext cx="6398100" cy="394613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 Math"/>
              <a:buChar char="❖"/>
            </a:pPr>
            <a:r>
              <a:rPr lang="en-US" sz="3200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Highlight metrics to improve roster weaknesses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 Math"/>
              <a:buChar char="❖"/>
            </a:pPr>
            <a:r>
              <a:rPr lang="en-US" sz="3200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Present recommendations to the front office</a:t>
            </a:r>
            <a:endParaRPr sz="3200" dirty="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 Math"/>
              <a:buChar char="➢"/>
            </a:pPr>
            <a:r>
              <a:rPr lang="en-US" sz="3200" dirty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what steps they can take to get the angels into the playoffs </a:t>
            </a:r>
            <a:endParaRPr dirty="0"/>
          </a:p>
        </p:txBody>
      </p:sp>
      <p:pic>
        <p:nvPicPr>
          <p:cNvPr id="149" name="Google Shape;149;g261d0ecce39_0_127" descr="A red circle with white text and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61d0ecce39_0_127"/>
          <p:cNvSpPr txBox="1"/>
          <p:nvPr/>
        </p:nvSpPr>
        <p:spPr>
          <a:xfrm>
            <a:off x="415650" y="673106"/>
            <a:ext cx="404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How to Fix this?</a:t>
            </a:r>
            <a:endParaRPr sz="4000" b="0" i="0" u="none" strike="noStrike" cap="none">
              <a:solidFill>
                <a:srgbClr val="D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261d0ecce39_0_127" descr="MLB/ Ohtani's 2nd HR leads off 12th as Angels rally for 9-6 win at Rangers  | The Asahi Shimbun: Breaking News, Japan News and Analys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5293" y="2496980"/>
            <a:ext cx="5146712" cy="3431141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g261d0ecce39_0_127" descr="2002 World Series - Wikip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1548" y="421947"/>
            <a:ext cx="2420414" cy="121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61d0ecce39_0_127"/>
          <p:cNvPicPr preferRelativeResize="0"/>
          <p:nvPr/>
        </p:nvPicPr>
        <p:blipFill rotWithShape="1">
          <a:blip r:embed="rId6">
            <a:alphaModFix/>
          </a:blip>
          <a:srcRect l="9856" t="8734" r="9712" b="7681"/>
          <a:stretch/>
        </p:blipFill>
        <p:spPr>
          <a:xfrm>
            <a:off x="7997192" y="273766"/>
            <a:ext cx="1521457" cy="158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/>
        </p:nvSpPr>
        <p:spPr>
          <a:xfrm>
            <a:off x="344129" y="4986678"/>
            <a:ext cx="77969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rPr>
              <a:t>Hitting</a:t>
            </a:r>
            <a:r>
              <a:rPr lang="en-US" sz="7200" b="1" i="0" u="none" strike="noStrike" cap="none">
                <a:solidFill>
                  <a:srgbClr val="00113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7200" b="0" i="0" u="none" strike="noStrike" cap="none">
              <a:solidFill>
                <a:srgbClr val="0011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1" descr="Los Angeles Angels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6514" y="244562"/>
            <a:ext cx="2239316" cy="29931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3000" sy="103000" algn="ctr" rotWithShape="0">
              <a:srgbClr val="DE0000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61d0ecce39_0_11"/>
          <p:cNvPicPr preferRelativeResize="0"/>
          <p:nvPr/>
        </p:nvPicPr>
        <p:blipFill rotWithShape="1">
          <a:blip r:embed="rId3">
            <a:alphaModFix/>
          </a:blip>
          <a:srcRect t="5677" b="4636"/>
          <a:stretch/>
        </p:blipFill>
        <p:spPr>
          <a:xfrm>
            <a:off x="262000" y="1492300"/>
            <a:ext cx="8164249" cy="3936099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5" name="Google Shape;165;g261d0ecce39_0_11"/>
          <p:cNvSpPr txBox="1"/>
          <p:nvPr/>
        </p:nvSpPr>
        <p:spPr>
          <a:xfrm>
            <a:off x="8701550" y="1536650"/>
            <a:ext cx="3386700" cy="3601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❖"/>
            </a:pPr>
            <a:r>
              <a:rPr lang="en-US" sz="24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OPS+ has a</a:t>
            </a:r>
            <a:r>
              <a:rPr lang="en-US" sz="2400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 stronger</a:t>
            </a:r>
            <a:r>
              <a:rPr lang="en-US" sz="24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 correlation with wins than batting average</a:t>
            </a:r>
            <a:endParaRPr sz="2400" b="0" i="0" u="none" strike="noStrike" cap="none" dirty="0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❖"/>
            </a:pPr>
            <a:r>
              <a:rPr lang="en-US" sz="2400" b="1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Toronto Blue Jays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➢"/>
            </a:pPr>
            <a:r>
              <a:rPr lang="en-US" sz="24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Highest OPS+</a:t>
            </a:r>
            <a:endParaRPr sz="2400" dirty="0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➢"/>
            </a:pPr>
            <a:r>
              <a:rPr lang="en-US" sz="24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Highest AVG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➢"/>
            </a:pPr>
            <a:r>
              <a:rPr lang="en-US" sz="24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92-70 Record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➢"/>
            </a:pPr>
            <a:r>
              <a:rPr lang="en-US" sz="2400" b="0" i="0" u="none" strike="noStrike" cap="none" dirty="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Playoff Bound</a:t>
            </a:r>
            <a:endParaRPr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11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endParaRPr sz="2400" b="0" i="0" u="none" strike="noStrike" cap="none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g261d0ecce39_0_11"/>
          <p:cNvSpPr txBox="1"/>
          <p:nvPr/>
        </p:nvSpPr>
        <p:spPr>
          <a:xfrm>
            <a:off x="261993" y="445597"/>
            <a:ext cx="100836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1" i="0" u="none" strike="noStrike" cap="none" dirty="0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High Team Batting Average and OPS+ Lead</a:t>
            </a:r>
            <a:r>
              <a:rPr lang="en-US" sz="2800" b="1" dirty="0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800" b="1" i="0" u="none" strike="noStrike" cap="none" dirty="0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to Winning (2022)</a:t>
            </a:r>
            <a:endParaRPr sz="1800" b="1" i="0" u="none" strike="noStrike" cap="none" dirty="0">
              <a:solidFill>
                <a:srgbClr val="DE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7" name="Google Shape;167;g261d0ecce39_0_11" descr="A close up of a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269"/>
          <a:stretch/>
        </p:blipFill>
        <p:spPr>
          <a:xfrm>
            <a:off x="261993" y="5793708"/>
            <a:ext cx="2871020" cy="975802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g261d0ecce39_0_11" descr="A red circle with white text and a black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61d0ecce39_0_11"/>
          <p:cNvSpPr txBox="1"/>
          <p:nvPr/>
        </p:nvSpPr>
        <p:spPr>
          <a:xfrm>
            <a:off x="1539775" y="4775950"/>
            <a:ext cx="18993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AVG</a:t>
            </a:r>
            <a:endParaRPr sz="20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g261d0ecce39_0_11"/>
          <p:cNvSpPr txBox="1"/>
          <p:nvPr/>
        </p:nvSpPr>
        <p:spPr>
          <a:xfrm>
            <a:off x="5766400" y="4775950"/>
            <a:ext cx="18993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OPS+</a:t>
            </a:r>
            <a:endParaRPr sz="20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61be437568_0_0"/>
          <p:cNvPicPr preferRelativeResize="0"/>
          <p:nvPr/>
        </p:nvPicPr>
        <p:blipFill rotWithShape="1">
          <a:blip r:embed="rId3">
            <a:alphaModFix/>
          </a:blip>
          <a:srcRect l="22447" t="25209" r="11159" b="12726"/>
          <a:stretch/>
        </p:blipFill>
        <p:spPr>
          <a:xfrm>
            <a:off x="198600" y="1246313"/>
            <a:ext cx="8367504" cy="4365363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6" name="Google Shape;176;g261be437568_0_0"/>
          <p:cNvSpPr txBox="1"/>
          <p:nvPr/>
        </p:nvSpPr>
        <p:spPr>
          <a:xfrm>
            <a:off x="103714" y="269307"/>
            <a:ext cx="119934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0"/>
              <a:buFont typeface="Calibri"/>
              <a:buNone/>
            </a:pPr>
            <a:r>
              <a:rPr lang="en-US" sz="3200" b="1" i="0" u="none" strike="noStrike" cap="none" dirty="0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Angels Bottom Ten in the League in Team OPS+</a:t>
            </a:r>
            <a:endParaRPr sz="3200" b="1" i="0" u="none" strike="noStrike" cap="none" dirty="0">
              <a:solidFill>
                <a:srgbClr val="DE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7" name="Google Shape;177;g261be437568_0_0"/>
          <p:cNvSpPr txBox="1"/>
          <p:nvPr/>
        </p:nvSpPr>
        <p:spPr>
          <a:xfrm>
            <a:off x="8764705" y="3276771"/>
            <a:ext cx="11430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Mike Trout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OF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 OPS+ 176</a:t>
            </a:r>
            <a:endParaRPr/>
          </a:p>
        </p:txBody>
      </p:sp>
      <p:pic>
        <p:nvPicPr>
          <p:cNvPr id="178" name="Google Shape;178;g261be437568_0_0" descr="Photo of Mike Trou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4705" y="1562271"/>
            <a:ext cx="1143000" cy="1714500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g261be437568_0_0" descr="Photo of Shohei Ohtan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04197" y="1562271"/>
            <a:ext cx="1143000" cy="17145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" name="Google Shape;180;g261be437568_0_0" descr="Photo of Andrew Velazquez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7025" y="4187708"/>
            <a:ext cx="1143000" cy="1714500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1" name="Google Shape;181;g261be437568_0_0"/>
          <p:cNvSpPr txBox="1"/>
          <p:nvPr/>
        </p:nvSpPr>
        <p:spPr>
          <a:xfrm>
            <a:off x="10577990" y="3356706"/>
            <a:ext cx="15102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Shohei Ohtani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P/DH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 OPS+ 144</a:t>
            </a:r>
            <a:endParaRPr/>
          </a:p>
        </p:txBody>
      </p:sp>
      <p:sp>
        <p:nvSpPr>
          <p:cNvPr id="182" name="Google Shape;182;g261be437568_0_0"/>
          <p:cNvSpPr txBox="1"/>
          <p:nvPr/>
        </p:nvSpPr>
        <p:spPr>
          <a:xfrm>
            <a:off x="9325217" y="5902208"/>
            <a:ext cx="1966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Andrew Velazquez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SS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 OPS+ 52</a:t>
            </a:r>
            <a:endParaRPr/>
          </a:p>
        </p:txBody>
      </p:sp>
      <p:pic>
        <p:nvPicPr>
          <p:cNvPr id="183" name="Google Shape;183;g261be437568_0_0" descr="A red circle with white text and a black backgroun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221695" y="54801"/>
            <a:ext cx="9748863" cy="10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rPr lang="en-US" sz="3000" b="1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Angels lack offensive production at 1B, SS, and C</a:t>
            </a:r>
            <a:endParaRPr sz="3000" b="1">
              <a:solidFill>
                <a:srgbClr val="DE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t="15404" b="15148"/>
          <a:stretch/>
        </p:blipFill>
        <p:spPr>
          <a:xfrm>
            <a:off x="221696" y="983340"/>
            <a:ext cx="8568992" cy="3679157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0" name="Google Shape;190;p22"/>
          <p:cNvSpPr txBox="1"/>
          <p:nvPr/>
        </p:nvSpPr>
        <p:spPr>
          <a:xfrm>
            <a:off x="221696" y="4887299"/>
            <a:ext cx="8568900" cy="1569900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❖"/>
            </a:pPr>
            <a:r>
              <a:rPr lang="en-US" sz="24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Catcher and S</a:t>
            </a:r>
            <a:r>
              <a:rPr lang="en-US" sz="24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hortstop</a:t>
            </a:r>
            <a:r>
              <a:rPr lang="en-US" sz="24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 are defensive dominant positions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➢"/>
            </a:pPr>
            <a:r>
              <a:rPr lang="en-US" sz="24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But Angels Catchers </a:t>
            </a:r>
            <a:r>
              <a:rPr lang="en-US" sz="24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are well below league average </a:t>
            </a:r>
            <a:endParaRPr sz="2400" b="0" i="0" u="none" strike="noStrike" cap="none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❖"/>
            </a:pPr>
            <a:r>
              <a:rPr lang="en-US" sz="24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Need to upgrade 1B (Offensive first position) to match up better with Playoff Team</a:t>
            </a:r>
            <a:r>
              <a:rPr lang="en-US" sz="24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s</a:t>
            </a:r>
            <a:endParaRPr/>
          </a:p>
        </p:txBody>
      </p:sp>
      <p:pic>
        <p:nvPicPr>
          <p:cNvPr id="191" name="Google Shape;191;p22" descr="Photo of Max Stass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7300" y="1366375"/>
            <a:ext cx="1425175" cy="2137774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" name="Google Shape;192;p22"/>
          <p:cNvSpPr txBox="1"/>
          <p:nvPr/>
        </p:nvSpPr>
        <p:spPr>
          <a:xfrm>
            <a:off x="8979899" y="3657494"/>
            <a:ext cx="15851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 dirty="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Max Stassi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 dirty="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C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 dirty="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AVG: .180</a:t>
            </a:r>
            <a:endParaRPr sz="1600" b="0" i="0" u="none" strike="noStrike" cap="none" dirty="0">
              <a:solidFill>
                <a:srgbClr val="DE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3" name="Google Shape;193;p22" descr="Photo of Jared Walsh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5025" y="3657500"/>
            <a:ext cx="1425175" cy="2137789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" name="Google Shape;194;p22"/>
          <p:cNvSpPr txBox="1"/>
          <p:nvPr/>
        </p:nvSpPr>
        <p:spPr>
          <a:xfrm>
            <a:off x="10495647" y="5835013"/>
            <a:ext cx="1760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 dirty="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Jared Walsh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 dirty="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1B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roxima Nova"/>
              <a:buNone/>
            </a:pPr>
            <a:r>
              <a:rPr lang="en-US" sz="1600" b="0" i="0" u="none" strike="noStrike" cap="none" dirty="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AVG: .</a:t>
            </a:r>
            <a:r>
              <a:rPr lang="en-US" sz="1600" dirty="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215</a:t>
            </a:r>
            <a:endParaRPr sz="1600" b="0" i="0" u="none" strike="noStrike" cap="none" dirty="0">
              <a:solidFill>
                <a:srgbClr val="DE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5" name="Google Shape;195;p22" descr="2022 Major League Baseball postseason - Wikip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5090" y="1067870"/>
            <a:ext cx="1713270" cy="70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 descr="Angels City Connect | Los Angeles Angel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50879">
            <a:off x="4423373" y="1119592"/>
            <a:ext cx="713959" cy="819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2"/>
          <p:cNvGrpSpPr/>
          <p:nvPr/>
        </p:nvGrpSpPr>
        <p:grpSpPr>
          <a:xfrm>
            <a:off x="6576339" y="1067870"/>
            <a:ext cx="1946787" cy="922844"/>
            <a:chOff x="6634339" y="1416220"/>
            <a:chExt cx="1946787" cy="922844"/>
          </a:xfrm>
        </p:grpSpPr>
        <p:pic>
          <p:nvPicPr>
            <p:cNvPr id="198" name="Google Shape;198;p22" descr="2022 Major League Baseball postseason - Wikipedi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48188" y="1484078"/>
              <a:ext cx="1713271" cy="777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2"/>
            <p:cNvSpPr/>
            <p:nvPr/>
          </p:nvSpPr>
          <p:spPr>
            <a:xfrm>
              <a:off x="6634339" y="1416220"/>
              <a:ext cx="1946787" cy="922844"/>
            </a:xfrm>
            <a:prstGeom prst="flowChartSummingJunction">
              <a:avLst/>
            </a:prstGeom>
            <a:noFill/>
            <a:ln w="25400" cap="flat" cmpd="sng">
              <a:solidFill>
                <a:srgbClr val="DE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22" descr="A red circle with white text and a black background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261ecd761c9_0_22" descr="A graph with numbers and a number of point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3702"/>
          <a:stretch/>
        </p:blipFill>
        <p:spPr>
          <a:xfrm>
            <a:off x="334927" y="813760"/>
            <a:ext cx="6517237" cy="5789059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" name="Google Shape;206;g261ecd761c9_0_22"/>
          <p:cNvSpPr txBox="1"/>
          <p:nvPr/>
        </p:nvSpPr>
        <p:spPr>
          <a:xfrm>
            <a:off x="334927" y="201827"/>
            <a:ext cx="10225653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None/>
            </a:pPr>
            <a:r>
              <a:rPr lang="en-US" sz="3200" b="1" i="0" u="none" strike="noStrike" cap="none" dirty="0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Angels </a:t>
            </a:r>
            <a:r>
              <a:rPr lang="en-US" sz="3200" b="1" dirty="0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do have Adequate </a:t>
            </a:r>
            <a:r>
              <a:rPr lang="en-US" sz="3200" b="1" i="0" u="none" strike="noStrike" cap="none" dirty="0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Home Run Production </a:t>
            </a:r>
            <a:endParaRPr sz="3200" b="1" i="0" u="none" strike="noStrike" cap="none" dirty="0">
              <a:solidFill>
                <a:srgbClr val="DE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7" name="Google Shape;207;g261ecd761c9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5976" y="936377"/>
            <a:ext cx="598583" cy="67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61ecd761c9_0_22" descr="Cleveland Guardians - Wikip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6363" y="5486030"/>
            <a:ext cx="818714" cy="68971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61ecd761c9_0_22"/>
          <p:cNvSpPr txBox="1"/>
          <p:nvPr/>
        </p:nvSpPr>
        <p:spPr>
          <a:xfrm>
            <a:off x="7063325" y="1549425"/>
            <a:ext cx="4509000" cy="1200600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❖"/>
            </a:pPr>
            <a:r>
              <a:rPr lang="en-US" sz="24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Angels are in the middle of playoff team average </a:t>
            </a:r>
            <a:endParaRPr sz="2400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132"/>
              </a:buClr>
              <a:buSzPts val="2400"/>
              <a:buFont typeface="Cambria Math"/>
              <a:buChar char="❖"/>
            </a:pPr>
            <a:r>
              <a:rPr lang="en-US" sz="24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HR production is a strength</a:t>
            </a:r>
            <a:endParaRPr sz="2400">
              <a:solidFill>
                <a:srgbClr val="00113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210" name="Google Shape;210;g261ecd761c9_0_22" descr="A red circle with white text and a black backgroun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3109" y="54801"/>
            <a:ext cx="1425177" cy="142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61ecd761c9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9802" y="3325700"/>
            <a:ext cx="912399" cy="121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61ecd761c9_0_22"/>
          <p:cNvPicPr preferRelativeResize="0"/>
          <p:nvPr/>
        </p:nvPicPr>
        <p:blipFill rotWithShape="1">
          <a:blip r:embed="rId8">
            <a:alphaModFix/>
          </a:blip>
          <a:srcRect l="39187" r="20496"/>
          <a:stretch/>
        </p:blipFill>
        <p:spPr>
          <a:xfrm>
            <a:off x="9861600" y="3325700"/>
            <a:ext cx="2029849" cy="33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61ecd761c9_0_22"/>
          <p:cNvSpPr txBox="1"/>
          <p:nvPr/>
        </p:nvSpPr>
        <p:spPr>
          <a:xfrm>
            <a:off x="7542350" y="4140325"/>
            <a:ext cx="1942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Mike Trout </a:t>
            </a:r>
            <a:endParaRPr sz="1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OF</a:t>
            </a:r>
            <a:endParaRPr sz="1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HR: 40</a:t>
            </a:r>
            <a:endParaRPr sz="2100">
              <a:solidFill>
                <a:srgbClr val="DE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E0000"/>
                </a:solidFill>
                <a:latin typeface="Proxima Nova"/>
                <a:ea typeface="Proxima Nova"/>
                <a:cs typeface="Proxima Nova"/>
                <a:sym typeface="Proxima Nova"/>
              </a:rPr>
              <a:t>Most on Team</a:t>
            </a:r>
            <a:endParaRPr sz="2100">
              <a:solidFill>
                <a:srgbClr val="DE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163461" y="92585"/>
            <a:ext cx="99060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b="1">
                <a:solidFill>
                  <a:srgbClr val="DE0000"/>
                </a:solidFill>
                <a:latin typeface="Cambria"/>
                <a:ea typeface="Cambria"/>
                <a:cs typeface="Cambria"/>
                <a:sym typeface="Cambria"/>
              </a:rPr>
              <a:t>Recommendations for Hitting  </a:t>
            </a:r>
            <a:endParaRPr/>
          </a:p>
        </p:txBody>
      </p:sp>
      <p:pic>
        <p:nvPicPr>
          <p:cNvPr id="219" name="Google Shape;219;p23" descr="A red and white logo&#10;&#10;Description automatically generated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8790038" y="38347"/>
            <a:ext cx="3401961" cy="164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1343" y="1123950"/>
            <a:ext cx="5203722" cy="2927094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1899" y="1687586"/>
            <a:ext cx="3372159" cy="4215199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23" descr="Ranking the best 28 first basemen of 2023 in the ML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461" y="889973"/>
            <a:ext cx="3161072" cy="3161072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23"/>
          <p:cNvSpPr txBox="1"/>
          <p:nvPr/>
        </p:nvSpPr>
        <p:spPr>
          <a:xfrm>
            <a:off x="163450" y="4256500"/>
            <a:ext cx="8263200" cy="2462700"/>
          </a:xfrm>
          <a:prstGeom prst="rect">
            <a:avLst/>
          </a:prstGeom>
          <a:noFill/>
          <a:ln w="9525" cap="flat" cmpd="sng">
            <a:solidFill>
              <a:srgbClr val="D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❖"/>
            </a:pPr>
            <a:r>
              <a:rPr lang="en-US" sz="22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Replace </a:t>
            </a:r>
            <a:r>
              <a:rPr lang="en-US" sz="2200" b="1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Jared Walsh</a:t>
            </a:r>
            <a:r>
              <a:rPr lang="en-US" sz="22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 at </a:t>
            </a:r>
            <a:r>
              <a:rPr lang="en-US" sz="22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First Bas</a:t>
            </a:r>
            <a:r>
              <a:rPr lang="en-US" sz="22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endParaRPr sz="1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➢"/>
            </a:pPr>
            <a:r>
              <a:rPr lang="en-US" sz="19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Focus on OPS+ for new </a:t>
            </a:r>
            <a:r>
              <a:rPr lang="en-US" sz="19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1B</a:t>
            </a:r>
            <a:endParaRPr sz="900"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❖"/>
            </a:pPr>
            <a:r>
              <a:rPr lang="en-US" sz="22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Replace </a:t>
            </a:r>
            <a:r>
              <a:rPr lang="en-US" sz="2200" b="1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Andrew Velazquez </a:t>
            </a:r>
            <a:r>
              <a:rPr lang="en-US" sz="22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at </a:t>
            </a:r>
            <a:r>
              <a:rPr lang="en-US" sz="22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Shortstop and</a:t>
            </a:r>
            <a:r>
              <a:rPr lang="en-US" sz="2200" b="1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 Max S</a:t>
            </a:r>
            <a:r>
              <a:rPr lang="en-US" sz="2200" b="1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tassi </a:t>
            </a:r>
            <a:r>
              <a:rPr lang="en-US" sz="22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at </a:t>
            </a:r>
            <a:r>
              <a:rPr lang="en-US" sz="22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Catcher </a:t>
            </a:r>
            <a:endParaRPr sz="1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➢"/>
            </a:pPr>
            <a:r>
              <a:rPr lang="en-US" sz="19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Focus on OPS+ but look at defensive </a:t>
            </a:r>
            <a:r>
              <a:rPr lang="en-US" sz="19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r</a:t>
            </a:r>
            <a:r>
              <a:rPr lang="en-US" sz="19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atings as well for new additions </a:t>
            </a:r>
            <a:endParaRPr sz="900"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❖"/>
            </a:pPr>
            <a:r>
              <a:rPr lang="en-US" sz="22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Keep Outfielders and Second Bas</a:t>
            </a:r>
            <a:r>
              <a:rPr lang="en-US" sz="2200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ema</a:t>
            </a:r>
            <a:r>
              <a:rPr lang="en-US" sz="22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n </a:t>
            </a:r>
            <a:endParaRPr sz="1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➢"/>
            </a:pPr>
            <a:r>
              <a:rPr lang="en-US" sz="1900" b="0" i="0" u="none" strike="noStrike" cap="none">
                <a:solidFill>
                  <a:srgbClr val="001132"/>
                </a:solidFill>
                <a:latin typeface="Cambria Math"/>
                <a:ea typeface="Cambria Math"/>
                <a:cs typeface="Cambria Math"/>
                <a:sym typeface="Cambria Math"/>
              </a:rPr>
              <a:t>Performing very well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603</Words>
  <Application>Microsoft Office PowerPoint</Application>
  <PresentationFormat>Widescreen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Proxima Nova</vt:lpstr>
      <vt:lpstr>Calibri</vt:lpstr>
      <vt:lpstr>Century Gothic</vt:lpstr>
      <vt:lpstr>Wingdings</vt:lpstr>
      <vt:lpstr>Cambria Math</vt:lpstr>
      <vt:lpstr>Noto Sans Symbols</vt:lpstr>
      <vt:lpstr>Cambria</vt:lpstr>
      <vt:lpstr>Mesh</vt:lpstr>
      <vt:lpstr>PowerPoint Presentation</vt:lpstr>
      <vt:lpstr>What’s going on with the Angels? </vt:lpstr>
      <vt:lpstr> </vt:lpstr>
      <vt:lpstr>PowerPoint Presentation</vt:lpstr>
      <vt:lpstr>PowerPoint Presentation</vt:lpstr>
      <vt:lpstr>PowerPoint Presentation</vt:lpstr>
      <vt:lpstr>Angels lack offensive production at 1B, SS, and C</vt:lpstr>
      <vt:lpstr>PowerPoint Presentation</vt:lpstr>
      <vt:lpstr>Recommendations for Hitting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style of pitchers should they target? Higher strikeouts lead to regular season success </vt:lpstr>
      <vt:lpstr>Quality Starts -&gt; Playoffs  </vt:lpstr>
      <vt:lpstr>Recommendations for Pitching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Arbuckle</dc:creator>
  <cp:lastModifiedBy>Jack Arbuckle</cp:lastModifiedBy>
  <cp:revision>2</cp:revision>
  <dcterms:created xsi:type="dcterms:W3CDTF">2023-11-17T16:13:13Z</dcterms:created>
  <dcterms:modified xsi:type="dcterms:W3CDTF">2023-12-03T20:45:35Z</dcterms:modified>
</cp:coreProperties>
</file>